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7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nter Bold" panose="020B0604020202020204" charset="0"/>
      <p:regular r:id="rId10"/>
    </p:embeddedFont>
    <p:embeddedFont>
      <p:font typeface="Poppins" panose="00000500000000000000" pitchFamily="2" charset="-18"/>
      <p:regular r:id="rId11"/>
    </p:embeddedFont>
    <p:embeddedFont>
      <p:font typeface="Poppins Bold" panose="00000800000000000000" charset="-18"/>
      <p:regular r:id="rId12"/>
    </p:embeddedFont>
    <p:embeddedFont>
      <p:font typeface="Poppins Light" panose="00000400000000000000" pitchFamily="2" charset="-18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FAD1FC9-1E11-A588-123E-53A6ABE64EF8}"/>
              </a:ext>
            </a:extLst>
          </p:cNvPr>
          <p:cNvSpPr txBox="1"/>
          <p:nvPr userDrawn="1"/>
        </p:nvSpPr>
        <p:spPr>
          <a:xfrm rot="20320266">
            <a:off x="644028" y="4182155"/>
            <a:ext cx="1828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>
                <a:solidFill>
                  <a:schemeClr val="bg1"/>
                </a:solidFill>
              </a:rPr>
              <a:t>PEŁNA WERSJA DOSTĘPNA DLA ZAREJESTROWANYCH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12" Type="http://schemas.openxmlformats.org/officeDocument/2006/relationships/image" Target="../media/image1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svg"/><Relationship Id="rId10" Type="http://schemas.openxmlformats.org/officeDocument/2006/relationships/image" Target="../media/image7.sv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sv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13128" y="418698"/>
            <a:ext cx="17461745" cy="9449604"/>
            <a:chOff x="0" y="0"/>
            <a:chExt cx="5906812" cy="31965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906812" cy="3196533"/>
            </a:xfrm>
            <a:custGeom>
              <a:avLst/>
              <a:gdLst/>
              <a:ahLst/>
              <a:cxnLst/>
              <a:rect l="l" t="t" r="r" b="b"/>
              <a:pathLst>
                <a:path w="5906812" h="3196533">
                  <a:moveTo>
                    <a:pt x="5782352" y="3196533"/>
                  </a:moveTo>
                  <a:lnTo>
                    <a:pt x="124460" y="3196533"/>
                  </a:lnTo>
                  <a:cubicBezTo>
                    <a:pt x="55880" y="3196533"/>
                    <a:pt x="0" y="3140653"/>
                    <a:pt x="0" y="30720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352" y="0"/>
                  </a:lnTo>
                  <a:cubicBezTo>
                    <a:pt x="5850932" y="0"/>
                    <a:pt x="5906812" y="55880"/>
                    <a:pt x="5906812" y="124460"/>
                  </a:cubicBezTo>
                  <a:lnTo>
                    <a:pt x="5906812" y="3072073"/>
                  </a:lnTo>
                  <a:cubicBezTo>
                    <a:pt x="5906812" y="3140653"/>
                    <a:pt x="5850932" y="3196533"/>
                    <a:pt x="5782352" y="3196533"/>
                  </a:cubicBezTo>
                  <a:close/>
                </a:path>
              </a:pathLst>
            </a:custGeom>
            <a:solidFill>
              <a:srgbClr val="FFFFFF">
                <a:alpha val="2745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58405" y="-1942095"/>
            <a:ext cx="14171191" cy="141711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29595" y="1028700"/>
            <a:ext cx="1029705" cy="10297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29595" y="8228595"/>
            <a:ext cx="1029705" cy="10297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1029705" cy="10297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8228595"/>
            <a:ext cx="1029705" cy="10297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84053" y="3256123"/>
            <a:ext cx="2519894" cy="7926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349117" y="4493313"/>
            <a:ext cx="11589765" cy="946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9"/>
              </a:lnSpc>
              <a:spcBef>
                <a:spcPct val="0"/>
              </a:spcBef>
            </a:pPr>
            <a:r>
              <a:rPr lang="en-US" sz="5471">
                <a:solidFill>
                  <a:srgbClr val="FFFFFF"/>
                </a:solidFill>
                <a:latin typeface="Inter Bold"/>
              </a:rPr>
              <a:t>WIRTUALNA RZECZYWISTOŚĆ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84053" y="3492924"/>
            <a:ext cx="2519894" cy="312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5"/>
              </a:lnSpc>
              <a:spcBef>
                <a:spcPct val="0"/>
              </a:spcBef>
            </a:pPr>
            <a:r>
              <a:rPr lang="en-US" sz="1925">
                <a:solidFill>
                  <a:srgbClr val="FFFFFF"/>
                </a:solidFill>
                <a:latin typeface="Poppins Bold"/>
              </a:rPr>
              <a:t>PREZENTACJA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95176" y="6185692"/>
            <a:ext cx="5897647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FFFFFF"/>
                </a:solidFill>
                <a:latin typeface="Poppins"/>
              </a:rPr>
              <a:t>Technologia VR w edukacji - 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FFFFFF"/>
                </a:solidFill>
                <a:latin typeface="Poppins"/>
              </a:rPr>
              <a:t>szanse i możliwości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1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3128" y="418698"/>
            <a:ext cx="17461745" cy="9449604"/>
            <a:chOff x="0" y="0"/>
            <a:chExt cx="5906812" cy="3196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6812" cy="3196533"/>
            </a:xfrm>
            <a:custGeom>
              <a:avLst/>
              <a:gdLst/>
              <a:ahLst/>
              <a:cxnLst/>
              <a:rect l="l" t="t" r="r" b="b"/>
              <a:pathLst>
                <a:path w="5906812" h="3196533">
                  <a:moveTo>
                    <a:pt x="5782352" y="3196533"/>
                  </a:moveTo>
                  <a:lnTo>
                    <a:pt x="124460" y="3196533"/>
                  </a:lnTo>
                  <a:cubicBezTo>
                    <a:pt x="55880" y="3196533"/>
                    <a:pt x="0" y="3140653"/>
                    <a:pt x="0" y="30720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352" y="0"/>
                  </a:lnTo>
                  <a:cubicBezTo>
                    <a:pt x="5850932" y="0"/>
                    <a:pt x="5906812" y="55880"/>
                    <a:pt x="5906812" y="124460"/>
                  </a:cubicBezTo>
                  <a:lnTo>
                    <a:pt x="5906812" y="3072073"/>
                  </a:lnTo>
                  <a:cubicBezTo>
                    <a:pt x="5906812" y="3140653"/>
                    <a:pt x="5850932" y="3196533"/>
                    <a:pt x="5782352" y="3196533"/>
                  </a:cubicBezTo>
                  <a:close/>
                </a:path>
              </a:pathLst>
            </a:custGeom>
            <a:solidFill>
              <a:srgbClr val="FFFFFF">
                <a:alpha val="2745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7259300" y="7200900"/>
            <a:ext cx="2057400" cy="2057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546184" cy="546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5735" y="1178928"/>
            <a:ext cx="192115" cy="245728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3846556" y="418698"/>
            <a:ext cx="10594888" cy="5297444"/>
            <a:chOff x="0" y="0"/>
            <a:chExt cx="6662420" cy="33312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662420" cy="3331210"/>
            </a:xfrm>
            <a:custGeom>
              <a:avLst/>
              <a:gdLst/>
              <a:ahLst/>
              <a:cxnLst/>
              <a:rect l="l" t="t" r="r" b="b"/>
              <a:pathLst>
                <a:path w="6662420" h="3331210">
                  <a:moveTo>
                    <a:pt x="3331210" y="0"/>
                  </a:moveTo>
                  <a:lnTo>
                    <a:pt x="6662420" y="0"/>
                  </a:lnTo>
                  <a:cubicBezTo>
                    <a:pt x="6662420" y="1840230"/>
                    <a:pt x="5171440" y="3331210"/>
                    <a:pt x="3331210" y="3331210"/>
                  </a:cubicBezTo>
                  <a:cubicBezTo>
                    <a:pt x="1490980" y="3331210"/>
                    <a:pt x="0" y="1840230"/>
                    <a:pt x="0" y="0"/>
                  </a:cubicBezTo>
                  <a:lnTo>
                    <a:pt x="3331210" y="0"/>
                  </a:lnTo>
                  <a:close/>
                </a:path>
              </a:pathLst>
            </a:custGeom>
            <a:blipFill>
              <a:blip r:embed="rId8"/>
              <a:stretch>
                <a:fillRect t="-16625" b="-16625"/>
              </a:stretch>
            </a:blip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88897" y="4351942"/>
            <a:ext cx="6710207" cy="211066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788897" y="4761288"/>
            <a:ext cx="6710207" cy="1136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78"/>
              </a:lnSpc>
              <a:spcBef>
                <a:spcPct val="0"/>
              </a:spcBef>
            </a:pPr>
            <a:r>
              <a:rPr lang="en-US" sz="6627">
                <a:solidFill>
                  <a:srgbClr val="FFFFFF"/>
                </a:solidFill>
                <a:latin typeface="Inter Bold"/>
              </a:rPr>
              <a:t>Technologia VR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1266" y="8427431"/>
            <a:ext cx="3945468" cy="9325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8700" y="9140190"/>
            <a:ext cx="173738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Poppins"/>
              </a:rPr>
              <a:t>2022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44145" y="6752868"/>
            <a:ext cx="13599710" cy="1317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Poppins Light"/>
              </a:rPr>
              <a:t>VR (virtual reality) to wirtualna rzeczywistość, czyli komputerowo wygenerowany trójwymiarowy świat, który możemy oglądać w 360 stopniach. Potrzebujemy do tego specjalnych gogli, które zapewniają nam stereoskopowe (przestrzenne) widzenie.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212512" y="3717898"/>
            <a:ext cx="634043" cy="6340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441444" y="3717898"/>
            <a:ext cx="634043" cy="6340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1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3128" y="418698"/>
            <a:ext cx="17461745" cy="9449604"/>
            <a:chOff x="0" y="0"/>
            <a:chExt cx="5906812" cy="3196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6812" cy="3196533"/>
            </a:xfrm>
            <a:custGeom>
              <a:avLst/>
              <a:gdLst/>
              <a:ahLst/>
              <a:cxnLst/>
              <a:rect l="l" t="t" r="r" b="b"/>
              <a:pathLst>
                <a:path w="5906812" h="3196533">
                  <a:moveTo>
                    <a:pt x="5782352" y="3196533"/>
                  </a:moveTo>
                  <a:lnTo>
                    <a:pt x="124460" y="3196533"/>
                  </a:lnTo>
                  <a:cubicBezTo>
                    <a:pt x="55880" y="3196533"/>
                    <a:pt x="0" y="3140653"/>
                    <a:pt x="0" y="30720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352" y="0"/>
                  </a:lnTo>
                  <a:cubicBezTo>
                    <a:pt x="5850932" y="0"/>
                    <a:pt x="5906812" y="55880"/>
                    <a:pt x="5906812" y="124460"/>
                  </a:cubicBezTo>
                  <a:lnTo>
                    <a:pt x="5906812" y="3072073"/>
                  </a:lnTo>
                  <a:cubicBezTo>
                    <a:pt x="5906812" y="3140653"/>
                    <a:pt x="5850932" y="3196533"/>
                    <a:pt x="5782352" y="3196533"/>
                  </a:cubicBezTo>
                  <a:close/>
                </a:path>
              </a:pathLst>
            </a:custGeom>
            <a:solidFill>
              <a:srgbClr val="FFFFFF">
                <a:alpha val="2745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7259300" y="7200900"/>
            <a:ext cx="2057400" cy="2057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546184" cy="546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5735" y="1178928"/>
            <a:ext cx="192115" cy="2457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140190"/>
            <a:ext cx="173738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Poppins"/>
              </a:rPr>
              <a:t>2022 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057559" y="1673452"/>
            <a:ext cx="4670806" cy="4670788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046" r="-2504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8895180" y="3650316"/>
            <a:ext cx="4963232" cy="4963232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041393" y="3796538"/>
            <a:ext cx="4670806" cy="467078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50093"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1787373" y="3162638"/>
            <a:ext cx="5938840" cy="4196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Poppins"/>
              </a:rPr>
              <a:t>Technologia VR ma za zadanie kreować zupełnie nowy, cyfrowy świat. Oddziałuje na wszystkie zmysły użytkownika, dlatego ma ogromny potencjał biznesowy. Efekty wizualne mogą być uzupełniane dźwiękiem, </a:t>
            </a:r>
          </a:p>
          <a:p>
            <a:pPr algn="ctr"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Poppins"/>
              </a:rPr>
              <a:t>a w specjalnych kabinach – nawet oddziaływaniem sił, dlatego rozwiązanie jest wykorzystywane 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Poppins"/>
              </a:rPr>
              <a:t>np. w symulatorach lotów.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442595" y="2012728"/>
            <a:ext cx="634043" cy="6340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22680" y="7200900"/>
            <a:ext cx="634043" cy="6340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1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3128" y="418698"/>
            <a:ext cx="17461745" cy="9449604"/>
            <a:chOff x="0" y="0"/>
            <a:chExt cx="5906812" cy="31965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6812" cy="3196533"/>
            </a:xfrm>
            <a:custGeom>
              <a:avLst/>
              <a:gdLst/>
              <a:ahLst/>
              <a:cxnLst/>
              <a:rect l="l" t="t" r="r" b="b"/>
              <a:pathLst>
                <a:path w="5906812" h="3196533">
                  <a:moveTo>
                    <a:pt x="5782352" y="3196533"/>
                  </a:moveTo>
                  <a:lnTo>
                    <a:pt x="124460" y="3196533"/>
                  </a:lnTo>
                  <a:cubicBezTo>
                    <a:pt x="55880" y="3196533"/>
                    <a:pt x="0" y="3140653"/>
                    <a:pt x="0" y="30720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82352" y="0"/>
                  </a:lnTo>
                  <a:cubicBezTo>
                    <a:pt x="5850932" y="0"/>
                    <a:pt x="5906812" y="55880"/>
                    <a:pt x="5906812" y="124460"/>
                  </a:cubicBezTo>
                  <a:lnTo>
                    <a:pt x="5906812" y="3072073"/>
                  </a:lnTo>
                  <a:cubicBezTo>
                    <a:pt x="5906812" y="3140653"/>
                    <a:pt x="5850932" y="3196533"/>
                    <a:pt x="5782352" y="3196533"/>
                  </a:cubicBezTo>
                  <a:close/>
                </a:path>
              </a:pathLst>
            </a:custGeom>
            <a:solidFill>
              <a:srgbClr val="FFFFFF">
                <a:alpha val="2745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7259300" y="7200900"/>
            <a:ext cx="2057400" cy="2057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546184" cy="5461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5735" y="1178928"/>
            <a:ext cx="192115" cy="2457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9140190"/>
            <a:ext cx="1737382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FFFFFF"/>
                </a:solidFill>
                <a:latin typeface="Poppins"/>
              </a:rPr>
              <a:t>2022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092238" y="2304710"/>
            <a:ext cx="7418918" cy="5677579"/>
            <a:chOff x="0" y="0"/>
            <a:chExt cx="9891891" cy="7570106"/>
          </a:xfrm>
        </p:grpSpPr>
        <p:sp>
          <p:nvSpPr>
            <p:cNvPr id="9" name="TextBox 9"/>
            <p:cNvSpPr txBox="1"/>
            <p:nvPr/>
          </p:nvSpPr>
          <p:spPr>
            <a:xfrm>
              <a:off x="2675022" y="7208367"/>
              <a:ext cx="651828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Poppins"/>
                </a:rPr>
                <a:t>2020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268040" y="7208367"/>
              <a:ext cx="653733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Poppins"/>
                </a:rPr>
                <a:t>2026</a:t>
              </a:r>
            </a:p>
          </p:txBody>
        </p: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703950" y="157057"/>
              <a:ext cx="9187941" cy="6963469"/>
              <a:chOff x="0" y="0"/>
              <a:chExt cx="9187941" cy="696346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6350"/>
                <a:ext cx="918794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187941" h="12700">
                    <a:moveTo>
                      <a:pt x="0" y="0"/>
                    </a:moveTo>
                    <a:lnTo>
                      <a:pt x="9187941" y="0"/>
                    </a:lnTo>
                    <a:lnTo>
                      <a:pt x="91879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0" y="1734517"/>
                <a:ext cx="918794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187941" h="12700">
                    <a:moveTo>
                      <a:pt x="0" y="0"/>
                    </a:moveTo>
                    <a:lnTo>
                      <a:pt x="9187941" y="0"/>
                    </a:lnTo>
                    <a:lnTo>
                      <a:pt x="91879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3475384"/>
                <a:ext cx="918794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187941" h="12700">
                    <a:moveTo>
                      <a:pt x="0" y="0"/>
                    </a:moveTo>
                    <a:lnTo>
                      <a:pt x="9187941" y="0"/>
                    </a:lnTo>
                    <a:lnTo>
                      <a:pt x="91879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0" y="5216252"/>
                <a:ext cx="918794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187941" h="12700">
                    <a:moveTo>
                      <a:pt x="0" y="0"/>
                    </a:moveTo>
                    <a:lnTo>
                      <a:pt x="9187941" y="0"/>
                    </a:lnTo>
                    <a:lnTo>
                      <a:pt x="91879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24706"/>
                </a:srgbClr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6957119"/>
                <a:ext cx="918794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9187941" h="12700">
                    <a:moveTo>
                      <a:pt x="0" y="0"/>
                    </a:moveTo>
                    <a:lnTo>
                      <a:pt x="9187941" y="0"/>
                    </a:lnTo>
                    <a:lnTo>
                      <a:pt x="9187941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-47625"/>
              <a:ext cx="568484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Poppins"/>
                </a:rPr>
                <a:t>200 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9056" y="1693242"/>
              <a:ext cx="499428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Poppins"/>
                </a:rPr>
                <a:t>150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9056" y="3434109"/>
              <a:ext cx="499428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Poppins"/>
                </a:rPr>
                <a:t>100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55734" y="5174977"/>
              <a:ext cx="412750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Poppins"/>
                </a:rPr>
                <a:t>50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25914" y="6915844"/>
              <a:ext cx="242570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Poppins"/>
                </a:rPr>
                <a:t>0 </a:t>
              </a:r>
            </a:p>
          </p:txBody>
        </p: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3000936" y="714134"/>
              <a:ext cx="4593970" cy="6406391"/>
              <a:chOff x="2296985" y="557078"/>
              <a:chExt cx="4593970" cy="640639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2296985" y="557078"/>
                <a:ext cx="4593970" cy="6406391"/>
              </a:xfrm>
              <a:custGeom>
                <a:avLst/>
                <a:gdLst/>
                <a:ahLst/>
                <a:cxnLst/>
                <a:rect l="l" t="t" r="r" b="b"/>
                <a:pathLst>
                  <a:path w="4593970" h="6406391">
                    <a:moveTo>
                      <a:pt x="0" y="6406391"/>
                    </a:moveTo>
                    <a:lnTo>
                      <a:pt x="0" y="5814496"/>
                    </a:lnTo>
                    <a:lnTo>
                      <a:pt x="4593970" y="0"/>
                    </a:lnTo>
                    <a:lnTo>
                      <a:pt x="4593970" y="6406391"/>
                    </a:lnTo>
                    <a:close/>
                  </a:path>
                </a:pathLst>
              </a:custGeom>
              <a:solidFill>
                <a:srgbClr val="CE10FA"/>
              </a:solidFill>
            </p:spPr>
          </p:sp>
        </p:grpSp>
      </p:grpSp>
      <p:sp>
        <p:nvSpPr>
          <p:cNvPr id="24" name="TextBox 24"/>
          <p:cNvSpPr txBox="1"/>
          <p:nvPr/>
        </p:nvSpPr>
        <p:spPr>
          <a:xfrm>
            <a:off x="1787373" y="2992898"/>
            <a:ext cx="6780909" cy="57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Inter Bold"/>
              </a:rPr>
              <a:t>Wartość globalnego rynku VR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87373" y="3681079"/>
            <a:ext cx="6780909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3BE66"/>
                </a:solidFill>
                <a:latin typeface="Inter Bold"/>
              </a:rPr>
              <a:t>Prognozy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87373" y="5451180"/>
            <a:ext cx="5938840" cy="50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Poppins Bold"/>
              </a:rPr>
              <a:t>Wzrost z 17 do 184 mld $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87373" y="7307789"/>
            <a:ext cx="2144367" cy="6745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122</Words>
  <Application>Microsoft Office PowerPoint</Application>
  <PresentationFormat>Niestandardowy</PresentationFormat>
  <Paragraphs>22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1" baseType="lpstr">
      <vt:lpstr>Calibri</vt:lpstr>
      <vt:lpstr>Inter Bold</vt:lpstr>
      <vt:lpstr>Arial</vt:lpstr>
      <vt:lpstr>Poppins Bold</vt:lpstr>
      <vt:lpstr>Poppins</vt:lpstr>
      <vt:lpstr>Poppins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Metaverse</dc:title>
  <dc:creator>Ewelina</dc:creator>
  <cp:lastModifiedBy>Paweł Nowicki</cp:lastModifiedBy>
  <cp:revision>4</cp:revision>
  <dcterms:created xsi:type="dcterms:W3CDTF">2006-08-16T00:00:00Z</dcterms:created>
  <dcterms:modified xsi:type="dcterms:W3CDTF">2023-02-16T09:52:32Z</dcterms:modified>
  <dc:identifier>DAFSzHNWUJg</dc:identifier>
</cp:coreProperties>
</file>