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handoutMasterIdLst>
    <p:handoutMasterId r:id="rId6"/>
  </p:handoutMasterIdLst>
  <p:sldIdLst>
    <p:sldId id="256" r:id="rId2"/>
    <p:sldId id="273" r:id="rId3"/>
    <p:sldId id="266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C5CE"/>
    <a:srgbClr val="00B1BD"/>
    <a:srgbClr val="C74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373F21A1-D181-12BE-0479-C9FD0CF72A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443D110-9114-4FC5-0659-A57A32F17B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A4FB9-358D-4DD3-BA8C-192CA0C6C032}" type="datetimeFigureOut">
              <a:rPr lang="pl-PL" smtClean="0"/>
              <a:t>16.02.2023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8660D3F-7120-C70C-6CC9-D1CB26D237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5565C68-FABE-E132-3B93-153B2F17AE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C04D3-EC64-440D-BF6F-5E4073CF5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3108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E95B1-19A7-42BD-A3DC-F06E571617CE}" type="datetimeFigureOut">
              <a:rPr lang="pl-PL" smtClean="0"/>
              <a:t>16.02.2023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A787-8C05-4957-BCCD-6558186FDC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6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Umiejętności podstawowe – rozumienie i tworzenie informacji; wielojęzyczność; umiejętności matematyczne; w zakresie nauk przyrodniczych, technologii i inżynierii </a:t>
            </a:r>
          </a:p>
          <a:p>
            <a:r>
              <a:rPr lang="pl-PL" dirty="0"/>
              <a:t>Umiejętności przekrojowe – cyfrowe; osobiste, społeczne i w zakresie uczenia się; obywatelskie; w zakresie przedsiębiorczości; w zakresie świadomości i ekspresji kulturalnej; w zakresie myślenia krytycznego i kompleksowego rozwiązywania problemów; w zakresie pracy zespołowej; zdolność adaptacji do nowych warunków; przywódcze;</a:t>
            </a:r>
          </a:p>
          <a:p>
            <a:r>
              <a:rPr lang="pl-PL" dirty="0"/>
              <a:t>związane z wielokulturowością; związane z kreatywnością i innowacyjnością.</a:t>
            </a:r>
          </a:p>
          <a:p>
            <a:r>
              <a:rPr lang="pl-PL" dirty="0"/>
              <a:t>Umiejętności zawodowe – zdolność wykorzystania wiedzy z określonej branży/dziedziny oraz nabytych sprawności do wykonywania określonych i specyficznych dla danej profesji działań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0A787-8C05-4957-BCCD-6558186FDCC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140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D9E8507F-07C7-6916-37D7-DB344A09B737}"/>
              </a:ext>
            </a:extLst>
          </p:cNvPr>
          <p:cNvSpPr txBox="1"/>
          <p:nvPr userDrawn="1"/>
        </p:nvSpPr>
        <p:spPr>
          <a:xfrm rot="20320266">
            <a:off x="616903" y="3105834"/>
            <a:ext cx="1095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>PEŁNA WERSJA DOSTĘPNA DLA ZAREJESTROWANYCH</a:t>
            </a:r>
          </a:p>
        </p:txBody>
      </p:sp>
    </p:spTree>
    <p:extLst>
      <p:ext uri="{BB962C8B-B14F-4D97-AF65-F5344CB8AC3E}">
        <p14:creationId xmlns:p14="http://schemas.microsoft.com/office/powerpoint/2010/main" val="151679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6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6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3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6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4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6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4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9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8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2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7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5F4E4918-8484-6AEF-43B3-D8F0BBCF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87"/>
          <a:stretch/>
        </p:blipFill>
        <p:spPr>
          <a:xfrm>
            <a:off x="20" y="0"/>
            <a:ext cx="1219198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28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4DBC33D-DD38-8689-FD0B-5D6C32B7D9C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76055" y="2167372"/>
            <a:ext cx="4775075" cy="1630906"/>
          </a:xfrm>
        </p:spPr>
        <p:txBody>
          <a:bodyPr>
            <a:normAutofit/>
          </a:bodyPr>
          <a:lstStyle/>
          <a:p>
            <a:r>
              <a:rPr lang="pl-PL" sz="3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ZINTEGROWANA STRATEGIA UMIEJĘTNOŚCI 2030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EBCDA19-3BBF-1CC0-96C2-14C747D0E20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91416" y="3780931"/>
            <a:ext cx="4775075" cy="5596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1600" dirty="0">
                <a:solidFill>
                  <a:schemeClr val="tx1"/>
                </a:solidFill>
              </a:rPr>
              <a:t>Prezentacja założeń i praktycznych sposobów wdrażania ZSU 2030 oraz Krajowego Planu Odbudowy w zakresie bliższej współpracy  sektora edukacji formalnej i pracodawców.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EE54CA2-7AE3-A1EA-FA23-CF5F8694E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68" y="5954146"/>
            <a:ext cx="6859776" cy="69577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24BB227-EDBA-878B-73A7-BE523343018E}"/>
              </a:ext>
            </a:extLst>
          </p:cNvPr>
          <p:cNvSpPr txBox="1"/>
          <p:nvPr/>
        </p:nvSpPr>
        <p:spPr>
          <a:xfrm>
            <a:off x="937329" y="5410986"/>
            <a:ext cx="5452527" cy="376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Ewelina Związek – Fundacja VCC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3927F4C-BAC8-FFB2-8D14-2D72501E2188}"/>
              </a:ext>
            </a:extLst>
          </p:cNvPr>
          <p:cNvSpPr txBox="1"/>
          <p:nvPr/>
        </p:nvSpPr>
        <p:spPr>
          <a:xfrm rot="20320266">
            <a:off x="616903" y="3105834"/>
            <a:ext cx="1095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>PEŁNA WERSJA DOSTĘPNA DLA ZAREJESTROWANYCH</a:t>
            </a:r>
          </a:p>
        </p:txBody>
      </p:sp>
    </p:spTree>
    <p:extLst>
      <p:ext uri="{BB962C8B-B14F-4D97-AF65-F5344CB8AC3E}">
        <p14:creationId xmlns:p14="http://schemas.microsoft.com/office/powerpoint/2010/main" val="24395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0C6BFA-0E82-8D03-D9B6-2B9445B73DD8}"/>
              </a:ext>
            </a:extLst>
          </p:cNvPr>
          <p:cNvSpPr txBox="1">
            <a:spLocks/>
          </p:cNvSpPr>
          <p:nvPr/>
        </p:nvSpPr>
        <p:spPr>
          <a:xfrm>
            <a:off x="1199896" y="953050"/>
            <a:ext cx="9792208" cy="15270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ZSU 2030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3B2AFD-7048-5757-359F-286BC7E68B3D}"/>
              </a:ext>
            </a:extLst>
          </p:cNvPr>
          <p:cNvSpPr txBox="1">
            <a:spLocks/>
          </p:cNvSpPr>
          <p:nvPr/>
        </p:nvSpPr>
        <p:spPr>
          <a:xfrm>
            <a:off x="1199896" y="1963293"/>
            <a:ext cx="9792208" cy="340786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Opracowanie Strategii wynika z potrzeby stworzenia ram dla </a:t>
            </a:r>
            <a:r>
              <a:rPr lang="pl-PL" sz="2400" b="1">
                <a:solidFill>
                  <a:srgbClr val="00B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POLITYKI UMIEJĘTNOŚCI 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rozumianej jako </a:t>
            </a:r>
          </a:p>
          <a:p>
            <a:pPr marL="0" indent="0" algn="ctr">
              <a:buFont typeface="Garamond" pitchFamily="18" charset="0"/>
              <a:buNone/>
            </a:pP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spójne podejście wszystkich podmiotów zaangażowanych w rozwijanie umiejętności, które będą dzięki temu lepiej dopasowane do aktualnych i przewidywalnych potrzeb społecznych oraz rynkowych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E819FF07-01C3-E3C2-745A-DEA1AF67BA12}"/>
              </a:ext>
            </a:extLst>
          </p:cNvPr>
          <p:cNvCxnSpPr>
            <a:cxnSpLocks/>
          </p:cNvCxnSpPr>
          <p:nvPr/>
        </p:nvCxnSpPr>
        <p:spPr>
          <a:xfrm flipH="1">
            <a:off x="4101483" y="3099053"/>
            <a:ext cx="790113" cy="9144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53470D47-16BB-89F3-04E6-9EFF7948E36B}"/>
              </a:ext>
            </a:extLst>
          </p:cNvPr>
          <p:cNvCxnSpPr/>
          <p:nvPr/>
        </p:nvCxnSpPr>
        <p:spPr>
          <a:xfrm>
            <a:off x="7421732" y="3099053"/>
            <a:ext cx="914400" cy="9144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72FADC2-A673-BDF9-D5D7-297CDACDE299}"/>
              </a:ext>
            </a:extLst>
          </p:cNvPr>
          <p:cNvSpPr txBox="1"/>
          <p:nvPr/>
        </p:nvSpPr>
        <p:spPr>
          <a:xfrm>
            <a:off x="2104008" y="4234813"/>
            <a:ext cx="3107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Zintegrowana Strategia Umiejętności 2030 (część ogólna) – przyjęta przez Radę Ministrów 25 stycznia 2019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B9D72EC-DAC8-50E0-4D6B-4A5F3383F900}"/>
              </a:ext>
            </a:extLst>
          </p:cNvPr>
          <p:cNvSpPr txBox="1"/>
          <p:nvPr/>
        </p:nvSpPr>
        <p:spPr>
          <a:xfrm>
            <a:off x="6980810" y="4234813"/>
            <a:ext cx="3216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Zintegrowana Strategia Umiejętności 2030 (część szczegółowa). Polityka na rzecz rozwijania umiejętności zgodnie z ideą uczenia się przez całe życie - przyjęta przez Radę Ministrów 28 grudnia 2020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EE54CA2-7AE3-A1EA-FA23-CF5F8694E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12" y="5990080"/>
            <a:ext cx="6859776" cy="69577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C7787CF-BE6F-2F67-00D0-CFD21529024F}"/>
              </a:ext>
            </a:extLst>
          </p:cNvPr>
          <p:cNvSpPr txBox="1"/>
          <p:nvPr/>
        </p:nvSpPr>
        <p:spPr>
          <a:xfrm rot="20320266">
            <a:off x="616903" y="3105834"/>
            <a:ext cx="1095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>PEŁNA WERSJA DOSTĘPNA DLA ZAREJESTROWANYCH</a:t>
            </a:r>
          </a:p>
        </p:txBody>
      </p:sp>
    </p:spTree>
    <p:extLst>
      <p:ext uri="{BB962C8B-B14F-4D97-AF65-F5344CB8AC3E}">
        <p14:creationId xmlns:p14="http://schemas.microsoft.com/office/powerpoint/2010/main" val="73973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4DBC33D-DD38-8689-FD0B-5D6C32B7D9C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36849" y="1348844"/>
            <a:ext cx="5716338" cy="1039249"/>
          </a:xfrm>
        </p:spPr>
        <p:txBody>
          <a:bodyPr>
            <a:normAutofit/>
          </a:bodyPr>
          <a:lstStyle/>
          <a:p>
            <a:r>
              <a:rPr lang="pl-PL" sz="5600" dirty="0">
                <a:latin typeface="Calibri" panose="020F0502020204030204" pitchFamily="34" charset="0"/>
                <a:cs typeface="Calibri" panose="020F0502020204030204" pitchFamily="34" charset="0"/>
              </a:rPr>
              <a:t>UMIEJĘTNOŚCI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EBCDA19-3BBF-1CC0-96C2-14C747D0E20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17386" y="2552686"/>
            <a:ext cx="5355264" cy="307962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Zdolność do prawidłowego i sprawnego wykonywania określonego rodzaju czynności, zadania lub funkcji.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Prawidłowe wykonanie – wykorzystanie w działaniu odpowiedniej WIEDZY TEORETYCZNEJ I PRAKTYCZNEJ oraz stosowanie NORM SPOŁECZNYCH, w szczególności odnoszących się do danego rodzaju działalności.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Obraz zawierający niebo, mapa, tekst&#10;&#10;Opis wygenerowany automatycznie">
            <a:extLst>
              <a:ext uri="{FF2B5EF4-FFF2-40B4-BE49-F238E27FC236}">
                <a16:creationId xmlns:a16="http://schemas.microsoft.com/office/drawing/2014/main" id="{5F4E4918-8484-6AEF-43B3-D8F0BBCF6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17" r="9101" b="-1"/>
          <a:stretch/>
        </p:blipFill>
        <p:spPr>
          <a:xfrm>
            <a:off x="7727447" y="1225575"/>
            <a:ext cx="2991311" cy="4424897"/>
          </a:xfrm>
          <a:prstGeom prst="rect">
            <a:avLst/>
          </a:prstGeom>
        </p:spPr>
      </p:pic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BF02E383-2972-CCD8-D89E-B1F57A1FE982}"/>
              </a:ext>
            </a:extLst>
          </p:cNvPr>
          <p:cNvCxnSpPr>
            <a:cxnSpLocks/>
          </p:cNvCxnSpPr>
          <p:nvPr/>
        </p:nvCxnSpPr>
        <p:spPr>
          <a:xfrm flipH="1">
            <a:off x="1787983" y="4520335"/>
            <a:ext cx="438497" cy="55087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DC9C0925-4895-F0F1-A02B-5CDDB6929A4E}"/>
              </a:ext>
            </a:extLst>
          </p:cNvPr>
          <p:cNvCxnSpPr>
            <a:cxnSpLocks/>
          </p:cNvCxnSpPr>
          <p:nvPr/>
        </p:nvCxnSpPr>
        <p:spPr>
          <a:xfrm>
            <a:off x="3790352" y="4520335"/>
            <a:ext cx="0" cy="69062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B280D4EB-C676-94C8-56B7-C0306B869952}"/>
              </a:ext>
            </a:extLst>
          </p:cNvPr>
          <p:cNvCxnSpPr>
            <a:cxnSpLocks/>
          </p:cNvCxnSpPr>
          <p:nvPr/>
        </p:nvCxnSpPr>
        <p:spPr>
          <a:xfrm>
            <a:off x="5321561" y="4520335"/>
            <a:ext cx="448924" cy="48848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76D1B1D-6EC0-060D-487C-F674259A93E9}"/>
              </a:ext>
            </a:extLst>
          </p:cNvPr>
          <p:cNvSpPr txBox="1"/>
          <p:nvPr/>
        </p:nvSpPr>
        <p:spPr>
          <a:xfrm>
            <a:off x="917900" y="5210962"/>
            <a:ext cx="149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PODSTAWOWE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3E9A28A-0B27-7054-89C8-3FD26B0C5B7C}"/>
              </a:ext>
            </a:extLst>
          </p:cNvPr>
          <p:cNvSpPr txBox="1"/>
          <p:nvPr/>
        </p:nvSpPr>
        <p:spPr>
          <a:xfrm>
            <a:off x="3036640" y="5380556"/>
            <a:ext cx="1581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PRZEKROJOWE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CE0BC3E-CFAD-C446-72A5-C96F15309CBB}"/>
              </a:ext>
            </a:extLst>
          </p:cNvPr>
          <p:cNvSpPr txBox="1"/>
          <p:nvPr/>
        </p:nvSpPr>
        <p:spPr>
          <a:xfrm>
            <a:off x="5327677" y="5213243"/>
            <a:ext cx="1581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ZAWODOWE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DE8F90B-0984-88C6-5A5D-7A8781FBDC53}"/>
              </a:ext>
            </a:extLst>
          </p:cNvPr>
          <p:cNvSpPr/>
          <p:nvPr/>
        </p:nvSpPr>
        <p:spPr>
          <a:xfrm>
            <a:off x="3034898" y="446823"/>
            <a:ext cx="1920240" cy="731520"/>
          </a:xfrm>
          <a:prstGeom prst="rect">
            <a:avLst/>
          </a:prstGeom>
          <a:solidFill>
            <a:srgbClr val="00B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EE54CA2-7AE3-A1EA-FA23-CF5F8694E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06" y="5997894"/>
            <a:ext cx="6859776" cy="69577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C950143-8B95-E110-210B-86F09A273AA1}"/>
              </a:ext>
            </a:extLst>
          </p:cNvPr>
          <p:cNvSpPr txBox="1"/>
          <p:nvPr/>
        </p:nvSpPr>
        <p:spPr>
          <a:xfrm rot="20320266">
            <a:off x="616903" y="3105834"/>
            <a:ext cx="1095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>PEŁNA WERSJA DOSTĘPNA DLA ZAREJESTROWANYCH</a:t>
            </a:r>
          </a:p>
        </p:txBody>
      </p:sp>
    </p:spTree>
    <p:extLst>
      <p:ext uri="{BB962C8B-B14F-4D97-AF65-F5344CB8AC3E}">
        <p14:creationId xmlns:p14="http://schemas.microsoft.com/office/powerpoint/2010/main" val="282281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RightStep">
      <a:dk1>
        <a:srgbClr val="000000"/>
      </a:dk1>
      <a:lt1>
        <a:srgbClr val="FFFFFF"/>
      </a:lt1>
      <a:dk2>
        <a:srgbClr val="412B24"/>
      </a:dk2>
      <a:lt2>
        <a:srgbClr val="E2E8E7"/>
      </a:lt2>
      <a:accent1>
        <a:srgbClr val="C7495F"/>
      </a:accent1>
      <a:accent2>
        <a:srgbClr val="B55637"/>
      </a:accent2>
      <a:accent3>
        <a:srgbClr val="C79C49"/>
      </a:accent3>
      <a:accent4>
        <a:srgbClr val="A2AB34"/>
      </a:accent4>
      <a:accent5>
        <a:srgbClr val="7AB141"/>
      </a:accent5>
      <a:accent6>
        <a:srgbClr val="43B537"/>
      </a:accent6>
      <a:hlink>
        <a:srgbClr val="319382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275</Words>
  <Application>Microsoft Office PowerPoint</Application>
  <PresentationFormat>Panoramiczny</PresentationFormat>
  <Paragraphs>23</Paragraphs>
  <Slides>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8" baseType="lpstr">
      <vt:lpstr>Calibri</vt:lpstr>
      <vt:lpstr>Garamond</vt:lpstr>
      <vt:lpstr>Selawik Light</vt:lpstr>
      <vt:lpstr>Speak Pro</vt:lpstr>
      <vt:lpstr>SavonVTI</vt:lpstr>
      <vt:lpstr>ZINTEGROWANA STRATEGIA UMIEJĘTNOŚCI 2030</vt:lpstr>
      <vt:lpstr>Prezentacja programu PowerPoint</vt:lpstr>
      <vt:lpstr>UMIEJĘTNOŚCI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ZINTEGROWANA STRATEGIA UMIEJĘTNOŚCI 2030</dc:title>
  <dc:creator>Ewelina Związek</dc:creator>
  <cp:lastModifiedBy>Paweł Nowicki</cp:lastModifiedBy>
  <cp:revision>29</cp:revision>
  <dcterms:created xsi:type="dcterms:W3CDTF">2022-05-10T08:34:26Z</dcterms:created>
  <dcterms:modified xsi:type="dcterms:W3CDTF">2023-02-16T10:00:04Z</dcterms:modified>
</cp:coreProperties>
</file>